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0" r:id="rId3"/>
    <p:sldId id="256" r:id="rId4"/>
    <p:sldId id="302" r:id="rId5"/>
    <p:sldId id="287" r:id="rId6"/>
    <p:sldId id="288" r:id="rId7"/>
    <p:sldId id="289" r:id="rId8"/>
    <p:sldId id="291" r:id="rId9"/>
    <p:sldId id="306" r:id="rId10"/>
    <p:sldId id="298" r:id="rId11"/>
    <p:sldId id="299" r:id="rId12"/>
    <p:sldId id="304" r:id="rId13"/>
    <p:sldId id="305" r:id="rId14"/>
    <p:sldId id="258" r:id="rId15"/>
    <p:sldId id="265" r:id="rId16"/>
    <p:sldId id="266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800000"/>
    <a:srgbClr val="333300"/>
    <a:srgbClr val="000066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37"/>
    <p:restoredTop sz="94660"/>
  </p:normalViewPr>
  <p:slideViewPr>
    <p:cSldViewPr showGuides="1">
      <p:cViewPr>
        <p:scale>
          <a:sx n="75" d="100"/>
          <a:sy n="75" d="100"/>
        </p:scale>
        <p:origin x="-136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1" name="Rectangle 3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842250" cy="1219200"/>
          </a:xfrm>
          <a:ln/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r>
              <a:rPr lang="zh-CN" altLang="en-US" sz="9600" b="1" dirty="0">
                <a:solidFill>
                  <a:schemeClr val="tx1"/>
                </a:solidFill>
                <a:latin typeface="宋体" panose="02010600030101010101" pitchFamily="2" charset="-122"/>
              </a:rPr>
              <a:t>应用文写作</a:t>
            </a:r>
            <a:br>
              <a:rPr lang="zh-CN" altLang="en-US" sz="9600" b="1" dirty="0">
                <a:solidFill>
                  <a:schemeClr val="tx1"/>
                </a:solidFill>
                <a:latin typeface="宋体" panose="02010600030101010101" pitchFamily="2" charset="-122"/>
              </a:rPr>
            </a:br>
            <a:r>
              <a:rPr lang="zh-CN" altLang="en-US" sz="9600" b="1" dirty="0">
                <a:solidFill>
                  <a:schemeClr val="tx1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b="1">
                <a:solidFill>
                  <a:schemeClr val="tx1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倡议书的写法</a:t>
            </a:r>
            <a:endParaRPr lang="zh-CN" altLang="en-US" sz="4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4"/>
          <p:cNvSpPr txBox="1"/>
          <p:nvPr/>
        </p:nvSpPr>
        <p:spPr>
          <a:xfrm>
            <a:off x="533400" y="1219200"/>
            <a:ext cx="7848600" cy="4238625"/>
          </a:xfrm>
          <a:prstGeom prst="rect">
            <a:avLst/>
          </a:prstGeom>
          <a:solidFill>
            <a:schemeClr val="bg1"/>
          </a:solidFill>
          <a:ln w="7938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latin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五处错误是：</a:t>
            </a:r>
            <a:endParaRPr lang="zh-CN" altLang="en-US" b="1" dirty="0">
              <a:solidFill>
                <a:srgbClr val="FF0000"/>
              </a:solidFill>
              <a:latin typeface="Gulim" pitchFamily="34" charset="-127"/>
            </a:endParaRPr>
          </a:p>
          <a:p>
            <a:pPr marL="0" lvl="0" indent="0" eaLnBrk="1" latin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Gulim" pitchFamily="34" charset="-127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）缺标题；</a:t>
            </a:r>
            <a:endParaRPr lang="zh-CN" altLang="en-US" b="1" dirty="0">
              <a:solidFill>
                <a:srgbClr val="FF0000"/>
              </a:solidFill>
              <a:latin typeface="Gulim" pitchFamily="34" charset="-127"/>
            </a:endParaRPr>
          </a:p>
          <a:p>
            <a:pPr marL="0" lvl="0" indent="0" eaLnBrk="1" latin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Gulim" pitchFamily="34" charset="-127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）缺有关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目的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的内容；</a:t>
            </a:r>
            <a:endParaRPr lang="zh-CN" altLang="en-US" b="1" dirty="0">
              <a:solidFill>
                <a:srgbClr val="FF0000"/>
              </a:solidFill>
              <a:latin typeface="Gulim" pitchFamily="34" charset="-127"/>
            </a:endParaRPr>
          </a:p>
          <a:p>
            <a:pPr marL="0" lvl="0" indent="0" eaLnBrk="1" latin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Gulim" pitchFamily="34" charset="-127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）分条列出的倡议内容前面要空两格；</a:t>
            </a:r>
            <a:endParaRPr lang="zh-CN" altLang="en-US" b="1" dirty="0">
              <a:solidFill>
                <a:srgbClr val="FF0000"/>
              </a:solidFill>
              <a:latin typeface="Gulim" pitchFamily="34" charset="-127"/>
            </a:endParaRPr>
          </a:p>
          <a:p>
            <a:pPr marL="0" lvl="0" indent="0" eaLnBrk="1" latin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Gulim" pitchFamily="34" charset="-127"/>
              </a:rPr>
              <a:t>4</a:t>
            </a: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）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此致    敬礼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可删去；</a:t>
            </a:r>
            <a:endParaRPr lang="zh-CN" altLang="en-US" b="1" dirty="0">
              <a:solidFill>
                <a:srgbClr val="FF0000"/>
              </a:solidFill>
              <a:latin typeface="Gulim" pitchFamily="34" charset="-127"/>
            </a:endParaRPr>
          </a:p>
          <a:p>
            <a:pPr marL="0" lvl="0" indent="0" eaLnBrk="1" latin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Gulim" pitchFamily="34" charset="-127"/>
              </a:rPr>
              <a:t>5</a:t>
            </a:r>
            <a:r>
              <a:rPr lang="zh-CN" altLang="en-US" b="1" dirty="0">
                <a:solidFill>
                  <a:srgbClr val="FF0000"/>
                </a:solidFill>
                <a:latin typeface="Gulim" pitchFamily="34" charset="-127"/>
              </a:rPr>
              <a:t>）缺日期。</a:t>
            </a:r>
            <a:endParaRPr lang="zh-CN" altLang="en-US" b="1" dirty="0">
              <a:solidFill>
                <a:srgbClr val="FF0000"/>
              </a:solidFill>
              <a:latin typeface="Gulim" pitchFamily="34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3"/>
          <p:cNvSpPr txBox="1"/>
          <p:nvPr/>
        </p:nvSpPr>
        <p:spPr>
          <a:xfrm>
            <a:off x="381000" y="304800"/>
            <a:ext cx="8458200" cy="6191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倡议书范文</a:t>
            </a:r>
            <a:r>
              <a:rPr lang="en-US" altLang="zh-CN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环保倡议书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亲爱的同学们：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在新的世纪里，我们渴望美丽的地球，绿色的家园，湛蓝的天空，清新的空气。但是，由于人类的肆意破坏、污染、浪费，使地球变得千疮百孔、遍体鳞伤。现在该是我们吸取教训的时候了，为了地球，为了人类的将来，也为了让我们永远拥有一个美好的生存环境，我真诚地向大家发出如下倡议： 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一、共同建设“节约型社会”，节约一滴水，节约一度电，节约一张纸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二、为减少空气污染、节约能源，尽量使用公共交通工具、自行车或步行。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1016000" y="3086100"/>
            <a:ext cx="6807200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 dirty="0"/>
          </a:p>
        </p:txBody>
      </p:sp>
      <p:sp>
        <p:nvSpPr>
          <p:cNvPr id="12293" name="Text Box 5"/>
          <p:cNvSpPr txBox="1"/>
          <p:nvPr/>
        </p:nvSpPr>
        <p:spPr>
          <a:xfrm>
            <a:off x="609600" y="2971800"/>
            <a:ext cx="79248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000"/>
              <a:t>                 </a:t>
            </a:r>
            <a:endParaRPr lang="en-US" altLang="zh-CN" sz="2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Text Box 3"/>
          <p:cNvSpPr txBox="1"/>
          <p:nvPr/>
        </p:nvSpPr>
        <p:spPr>
          <a:xfrm>
            <a:off x="381000" y="304800"/>
            <a:ext cx="8458200" cy="6497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三、为保护森林、矿产等自然资源，尽量购买使用再生材料制成的、可多次长期使用的商品；减少使用一次性纸杯、一次性木筷和餐盒等。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四、减少使用塑料袋，它是白色污染的元凶。   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五、加强环保的宣传教育，从小培养环保意识，积极投入到保护环境的活动当中。    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六、自觉保护生态环境，积极参与绿化美化活动。 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地球只有一个，她的生命是脆弱的。请记住，保护地球，就是保护我们自己！</a:t>
            </a:r>
            <a:r>
              <a:rPr lang="zh-CN" altLang="en-US" sz="2800" b="1" dirty="0">
                <a:solidFill>
                  <a:srgbClr val="8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800" b="1" dirty="0">
              <a:solidFill>
                <a:srgbClr val="8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连云港大港中等专业学校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xx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班全体同学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日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1016000" y="3086100"/>
            <a:ext cx="6807200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 dirty="0"/>
          </a:p>
        </p:txBody>
      </p:sp>
      <p:sp>
        <p:nvSpPr>
          <p:cNvPr id="13317" name="Text Box 5"/>
          <p:cNvSpPr txBox="1"/>
          <p:nvPr/>
        </p:nvSpPr>
        <p:spPr>
          <a:xfrm>
            <a:off x="609600" y="2971800"/>
            <a:ext cx="79248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000"/>
              <a:t>                 </a:t>
            </a:r>
            <a:endParaRPr lang="en-US" altLang="zh-CN"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4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175"/>
            <a:ext cx="9144000" cy="685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Rectangle 5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192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5400" b="1" dirty="0"/>
              <a:t>倡议书练习</a:t>
            </a:r>
            <a:endParaRPr lang="zh-CN" altLang="en-US" sz="5400" b="1" dirty="0"/>
          </a:p>
        </p:txBody>
      </p:sp>
      <p:sp>
        <p:nvSpPr>
          <p:cNvPr id="14340" name="Rectangle 6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en-US" altLang="zh-CN" sz="4400">
                <a:ea typeface="黑体" panose="02010609060101010101" pitchFamily="49" charset="-122"/>
              </a:rPr>
              <a:t>         </a:t>
            </a:r>
            <a:endParaRPr lang="en-US" altLang="zh-CN" sz="4400"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en-US" altLang="zh-CN">
                <a:solidFill>
                  <a:srgbClr val="00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校园里同学们乱扔纸屑、说脏话、损坏花草树木、着装怪异、染发等不文明现象时有发生，请你以大港中专校学生会的名义向全校同学发出倡议，共建文明校园。</a:t>
            </a:r>
            <a:endParaRPr lang="zh-CN" altLang="en-US" sz="4400" b="1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4" descr="mei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0"/>
            <a:ext cx="9525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Rectangle 6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638800"/>
          </a:xfrm>
          <a:ln/>
        </p:spPr>
        <p:txBody>
          <a:bodyPr vert="horz" wrap="square" lIns="91440" tIns="45720" rIns="91440" bIns="45720" anchor="t" anchorCtr="0"/>
          <a:p>
            <a:pPr eaLnBrk="1" fontAlgn="ctr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800" b="1"/>
              <a:t>                            </a:t>
            </a:r>
            <a:r>
              <a:rPr lang="zh-CN" altLang="en-US" sz="3600" b="1" dirty="0"/>
              <a:t>共建文明校园的倡议书</a:t>
            </a:r>
            <a:br>
              <a:rPr lang="zh-CN" altLang="en-US" sz="2800" b="1" dirty="0"/>
            </a:b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亲爱的同学们：</a:t>
            </a:r>
            <a:b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走进我们可爱的学校，我们每个人都能感受到她的洁净和美丽，一株株绿树为我们提供新鲜的空气，一棵棵小草和一朵朵小花为我们装点校园。教学楼内，歌声萦绕，书声琅琅，使我们的校园充满生机、充满希望，但是，</a:t>
            </a:r>
            <a:r>
              <a:rPr lang="zh-CN" altLang="en-US" sz="2400" b="1" dirty="0">
                <a:solidFill>
                  <a:srgbClr val="00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乱扔纸屑、随手丢弃食品袋、说脏话、损坏花草树木等不良现象时有发生，这些不文明行为正一步步吞噬着我们丰富而纯洁的校园文化，污染着同学们美丽而纯洁的心灵。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学校是我家，美化靠大家，为了使同学们能够更好的学习、生活，需要一个优美、清净、和谐、温馨的文明校园。为此，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校学生会向全体学生发出倡议： 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heel spokes="3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4" descr="mei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0638"/>
            <a:ext cx="9144000" cy="6837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Rectangle 6"/>
          <p:cNvSpPr/>
          <p:nvPr/>
        </p:nvSpPr>
        <p:spPr>
          <a:xfrm>
            <a:off x="0" y="0"/>
            <a:ext cx="9144000" cy="7386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80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endParaRPr lang="en-US" altLang="zh-CN" sz="1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一、爱护校园环境，不随地吐痰，不乱扔果皮、纸屑、食品袋，不乱倒垃圾、不在墙壁、桌面上乱涂乱刻，不损坏花草树木。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二、言行举止文明，使用文明礼貌用语，不说脏话、谎话、不打架斗殴，不在走廊、楼梯通道打闹、高声叫喊。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三、尊敬师长，友爱同学、见到老师主动问好，不谩骂他人。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四、自觉遵守校规、校纪，不迟到、不早退、不旷课。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五、讲究个人卫生、仪表整洁，不着怪装、不染发、不烫发。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六、增强安全意识，不攀爬围墙、大门、树木，不在楼梯扶栏上滑行，不带危险玩具进校园，不做危险性游戏。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8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99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同学们，让我们积极行动起来，从现在做起，从身边的小事做起，告别不文明行为，共建一个文明和谐的校园。</a:t>
            </a:r>
            <a:endParaRPr lang="zh-CN" altLang="en-US" sz="2400" b="1" dirty="0">
              <a:solidFill>
                <a:srgbClr val="9900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r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ea typeface="黑体" panose="02010609060101010101" pitchFamily="49" charset="-122"/>
              </a:rPr>
              <a:t>闵行四中学生会</a:t>
            </a:r>
            <a:endParaRPr lang="zh-CN" altLang="en-US" sz="2400" b="1" dirty="0">
              <a:ea typeface="黑体" panose="02010609060101010101" pitchFamily="49" charset="-122"/>
            </a:endParaRPr>
          </a:p>
          <a:p>
            <a:pPr marL="0" lvl="0" indent="0" algn="r" eaLnBrk="1" hangingPunct="1">
              <a:spcBef>
                <a:spcPct val="50000"/>
              </a:spcBef>
              <a:buNone/>
            </a:pPr>
            <a:r>
              <a:rPr lang="en-US" altLang="zh-CN" sz="2400" b="1"/>
              <a:t>2019.5.23.</a:t>
            </a:r>
            <a:endParaRPr lang="en-US" altLang="zh-CN" sz="2400" b="1"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/>
              <a:t>                                                                                                                           </a:t>
            </a:r>
            <a:endParaRPr lang="en-US" altLang="zh-CN" sz="2400"/>
          </a:p>
        </p:txBody>
      </p:sp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3" descr="未标题-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8100"/>
            <a:ext cx="914400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Rectangle 2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4800" b="1"/>
              <a:t>[</a:t>
            </a:r>
            <a:r>
              <a:rPr lang="zh-CN" altLang="en-US" sz="4800" b="1" dirty="0"/>
              <a:t>概念</a:t>
            </a:r>
            <a:r>
              <a:rPr lang="en-US" altLang="zh-CN" sz="4800" b="1"/>
              <a:t>]</a:t>
            </a:r>
            <a:endParaRPr lang="en-US" altLang="zh-CN" sz="4800" b="1"/>
          </a:p>
        </p:txBody>
      </p:sp>
      <p:sp>
        <p:nvSpPr>
          <p:cNvPr id="3076" name="Rectangle 25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en-US" altLang="zh-CN"/>
              <a:t>         </a:t>
            </a:r>
            <a:endParaRPr lang="en-US" altLang="zh-CN"/>
          </a:p>
          <a:p>
            <a:pPr eaLnBrk="1" hangingPunct="1">
              <a:buNone/>
            </a:pPr>
            <a:r>
              <a:rPr lang="en-US" altLang="zh-CN"/>
              <a:t>   </a:t>
            </a:r>
            <a:r>
              <a:rPr lang="zh-CN" altLang="zh-CN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生活中，我们会对很多现象“看不惯”、不认同，希望别人能改正或一起朝好的方向努力。</a:t>
            </a:r>
            <a:endParaRPr lang="en-US" altLang="zh-CN" sz="3600" b="1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buNone/>
            </a:pPr>
            <a:r>
              <a:rPr lang="en-US" altLang="zh-CN" sz="3600" b="1"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zh-CN" altLang="zh-CN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这种</a:t>
            </a:r>
            <a:r>
              <a:rPr lang="zh-CN" altLang="zh-CN" sz="3600" b="1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就某事提出建议、希望得到别人响应</a:t>
            </a:r>
            <a:r>
              <a:rPr lang="zh-CN" altLang="zh-CN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的</a:t>
            </a:r>
            <a:r>
              <a:rPr lang="zh-CN" altLang="zh-CN" sz="3600" b="1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应用文</a:t>
            </a:r>
            <a:r>
              <a:rPr lang="zh-CN" altLang="zh-CN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，我们称之为“倡议书”</a:t>
            </a:r>
            <a:r>
              <a:rPr lang="zh-CN" altLang="en-US" sz="3600" b="1" dirty="0"/>
              <a:t>。</a:t>
            </a:r>
            <a:endParaRPr lang="zh-CN" altLang="en-US" sz="3600" b="1" dirty="0"/>
          </a:p>
        </p:txBody>
      </p:sp>
    </p:spTree>
  </p:cSld>
  <p:clrMapOvr>
    <a:masterClrMapping/>
  </p:clrMapOvr>
  <p:transition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" descr="kl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2860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Rectangle 3"/>
          <p:cNvSpPr/>
          <p:nvPr/>
        </p:nvSpPr>
        <p:spPr>
          <a:xfrm>
            <a:off x="914400" y="685800"/>
            <a:ext cx="76200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0" name="Rectangle 4"/>
          <p:cNvSpPr/>
          <p:nvPr/>
        </p:nvSpPr>
        <p:spPr>
          <a:xfrm>
            <a:off x="228600" y="381000"/>
            <a:ext cx="8763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Rectangle 5"/>
          <p:cNvSpPr/>
          <p:nvPr/>
        </p:nvSpPr>
        <p:spPr>
          <a:xfrm>
            <a:off x="228600" y="0"/>
            <a:ext cx="8534400" cy="7570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        </a:t>
            </a:r>
            <a:r>
              <a:rPr lang="zh-CN" altLang="en-US" sz="2400" b="1" dirty="0">
                <a:solidFill>
                  <a:srgbClr val="FF0000"/>
                </a:solidFill>
              </a:rPr>
              <a:t>概念：</a:t>
            </a:r>
            <a:r>
              <a:rPr lang="zh-CN" altLang="zh-CN" sz="2400" b="1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就某事提出建议、希望得到别人响应的应用文，我们称之为“倡议书”</a:t>
            </a:r>
            <a:r>
              <a:rPr lang="zh-CN" altLang="en-US" sz="2400" b="1" dirty="0">
                <a:solidFill>
                  <a:srgbClr val="FF0000"/>
                </a:solidFill>
              </a:rPr>
              <a:t>。</a:t>
            </a:r>
            <a:endParaRPr lang="zh-CN" altLang="en-US" sz="2400" b="1" dirty="0">
              <a:solidFill>
                <a:srgbClr val="FF0000"/>
              </a:solidFill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400" b="1" dirty="0">
              <a:ea typeface="黑体" panose="02010609060101010101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ea typeface="黑体" panose="02010609060101010101" pitchFamily="49" charset="-122"/>
              </a:rPr>
              <a:t>保护野生动物的倡议书</a:t>
            </a:r>
            <a:endParaRPr lang="zh-CN" altLang="en-US" sz="2400" b="1" dirty="0"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全县人民：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  野生动物是人类的朋友，是自然生态系统的重要组成部分，是大自然赋予人类的宝贵资源。我国是一个野生动物资源丰富的国家，但是，这些年来许多种野生动物濒临灭绝，为了保护野生动物，创造人与动物和谐相处的美好家园，我倡议： 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  </a:t>
            </a:r>
            <a:r>
              <a:rPr lang="en-US" altLang="zh-CN" sz="2400" b="1">
                <a:latin typeface="宋体" panose="02010600030101010101" pitchFamily="2" charset="-122"/>
              </a:rPr>
              <a:t>1.</a:t>
            </a:r>
            <a:r>
              <a:rPr lang="zh-CN" altLang="en-US" sz="2400" b="1" dirty="0">
                <a:latin typeface="宋体" panose="02010600030101010101" pitchFamily="2" charset="-122"/>
              </a:rPr>
              <a:t>关爱野生动物，保护森林。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宋体" panose="02010600030101010101" pitchFamily="2" charset="-122"/>
              </a:rPr>
              <a:t>    </a:t>
            </a:r>
            <a:r>
              <a:rPr lang="en-US" altLang="zh-CN" sz="2400" b="1">
                <a:latin typeface="宋体" panose="02010600030101010101" pitchFamily="2" charset="-122"/>
              </a:rPr>
              <a:t>2.</a:t>
            </a:r>
            <a:r>
              <a:rPr lang="zh-CN" altLang="en-US" sz="2400" b="1" dirty="0">
                <a:latin typeface="宋体" panose="02010600030101010101" pitchFamily="2" charset="-122"/>
              </a:rPr>
              <a:t>做一名保护野生动物的积极宣传者。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  </a:t>
            </a:r>
            <a:r>
              <a:rPr lang="en-US" altLang="zh-CN" sz="2400" b="1">
                <a:latin typeface="宋体" panose="02010600030101010101" pitchFamily="2" charset="-122"/>
              </a:rPr>
              <a:t>3.</a:t>
            </a:r>
            <a:r>
              <a:rPr lang="zh-CN" altLang="en-US" sz="2400" b="1" dirty="0">
                <a:latin typeface="宋体" panose="02010600030101010101" pitchFamily="2" charset="-122"/>
              </a:rPr>
              <a:t>提倡不食野生动物。</a:t>
            </a:r>
            <a:r>
              <a:rPr lang="zh-CN" altLang="en-US" sz="2400" dirty="0">
                <a:latin typeface="宋体" panose="02010600030101010101" pitchFamily="2" charset="-122"/>
              </a:rPr>
              <a:t> </a:t>
            </a:r>
            <a:endParaRPr lang="zh-CN" altLang="en-US" sz="2400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  </a:t>
            </a:r>
            <a:r>
              <a:rPr lang="en-US" altLang="zh-CN" sz="2400" b="1">
                <a:latin typeface="宋体" panose="02010600030101010101" pitchFamily="2" charset="-122"/>
              </a:rPr>
              <a:t>4.</a:t>
            </a:r>
            <a:r>
              <a:rPr lang="zh-CN" altLang="en-US" sz="2400" b="1" dirty="0">
                <a:latin typeface="宋体" panose="02010600030101010101" pitchFamily="2" charset="-122"/>
              </a:rPr>
              <a:t>劝说、阻止伤害野生动物的人和事。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/>
              <a:t>       朋友们，让我们大家行动起来，</a:t>
            </a:r>
            <a:r>
              <a:rPr lang="zh-CN" altLang="en-US" sz="2400" b="1" dirty="0">
                <a:latin typeface="宋体" panose="02010600030101010101" pitchFamily="2" charset="-122"/>
              </a:rPr>
              <a:t>从我做起，从现在做起，大家共同保护野生动物。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倡议人：张伟 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2019</a:t>
            </a:r>
            <a:r>
              <a:rPr lang="zh-CN" altLang="en-US" sz="2400" b="1" dirty="0">
                <a:latin typeface="宋体" panose="02010600030101010101" pitchFamily="2" charset="-122"/>
              </a:rPr>
              <a:t>年</a:t>
            </a:r>
            <a:r>
              <a:rPr lang="en-US" altLang="zh-CN" sz="2400" b="1">
                <a:latin typeface="宋体" panose="02010600030101010101" pitchFamily="2" charset="-122"/>
              </a:rPr>
              <a:t>5</a:t>
            </a:r>
            <a:r>
              <a:rPr lang="zh-CN" altLang="en-US" sz="2400" b="1" dirty="0">
                <a:latin typeface="宋体" panose="02010600030101010101" pitchFamily="2" charset="-122"/>
              </a:rPr>
              <a:t>月</a:t>
            </a:r>
            <a:r>
              <a:rPr lang="en-US" altLang="zh-CN" sz="2400" b="1">
                <a:latin typeface="宋体" panose="02010600030101010101" pitchFamily="2" charset="-122"/>
              </a:rPr>
              <a:t>15</a:t>
            </a:r>
            <a:r>
              <a:rPr lang="zh-CN" altLang="en-US" sz="2400" b="1" dirty="0">
                <a:latin typeface="宋体" panose="02010600030101010101" pitchFamily="2" charset="-122"/>
              </a:rPr>
              <a:t>日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                                  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1800" b="1"/>
          </a:p>
        </p:txBody>
      </p:sp>
    </p:spTree>
  </p:cSld>
  <p:clrMapOvr>
    <a:masterClrMapping/>
  </p:clrMapOvr>
  <p:transition spd="slow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 descr="未标题-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8100"/>
            <a:ext cx="914400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Rectang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92163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4800" b="1"/>
              <a:t>[</a:t>
            </a:r>
            <a:r>
              <a:rPr lang="zh-CN" altLang="en-US" sz="4800" b="1" dirty="0"/>
              <a:t>格式</a:t>
            </a:r>
            <a:r>
              <a:rPr lang="en-US" altLang="zh-CN" sz="4800" b="1"/>
              <a:t>]</a:t>
            </a:r>
            <a:endParaRPr lang="en-US" altLang="zh-CN" sz="4800" b="1"/>
          </a:p>
        </p:txBody>
      </p:sp>
      <p:sp>
        <p:nvSpPr>
          <p:cNvPr id="5124" name="Rectangle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zh-CN" altLang="en-US" dirty="0">
                <a:ea typeface="黑体" panose="02010609060101010101" pitchFamily="49" charset="-122"/>
              </a:rPr>
              <a:t>倡议书由五部分组成</a:t>
            </a:r>
            <a:r>
              <a:rPr lang="zh-CN" altLang="en-US" dirty="0"/>
              <a:t>       </a:t>
            </a:r>
            <a:endParaRPr lang="zh-CN" altLang="en-US" dirty="0"/>
          </a:p>
          <a:p>
            <a:pPr eaLnBrk="1" hangingPunct="1">
              <a:buNone/>
            </a:pPr>
            <a:endParaRPr lang="zh-CN" altLang="en-US" dirty="0"/>
          </a:p>
          <a:p>
            <a:pPr eaLnBrk="1" hangingPunct="1">
              <a:buNone/>
            </a:pPr>
            <a:endParaRPr lang="en-US" altLang="zh-CN" sz="4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37" name="Freeform 5"/>
          <p:cNvSpPr>
            <a:spLocks noEditPoints="1"/>
          </p:cNvSpPr>
          <p:nvPr/>
        </p:nvSpPr>
        <p:spPr bwMode="gray">
          <a:xfrm rot="-1358056">
            <a:off x="1392238" y="2801938"/>
            <a:ext cx="6094413" cy="2424113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30196"/>
                  <a:invGamma/>
                  <a:alpha val="36000"/>
                </a:schemeClr>
              </a:gs>
              <a:gs pos="100000">
                <a:schemeClr val="bg2"/>
              </a:gs>
            </a:gsLst>
            <a:lin ang="0" scaled="1"/>
          </a:gradFill>
          <a:ln w="0">
            <a:noFill/>
            <a:prstDash val="solid"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038" name="Oval 6"/>
          <p:cNvSpPr>
            <a:spLocks noChangeArrowheads="1"/>
          </p:cNvSpPr>
          <p:nvPr/>
        </p:nvSpPr>
        <p:spPr bwMode="gray">
          <a:xfrm>
            <a:off x="3851275" y="2060575"/>
            <a:ext cx="1143000" cy="1101725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3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039" name="Oval 7"/>
          <p:cNvSpPr/>
          <p:nvPr/>
        </p:nvSpPr>
        <p:spPr>
          <a:xfrm>
            <a:off x="1585913" y="3375025"/>
            <a:ext cx="1141412" cy="1101725"/>
          </a:xfrm>
          <a:prstGeom prst="ellipse">
            <a:avLst/>
          </a:prstGeom>
          <a:gradFill rotWithShape="1">
            <a:gsLst>
              <a:gs pos="0">
                <a:srgbClr val="993366"/>
              </a:gs>
              <a:gs pos="100000">
                <a:srgbClr val="3010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/>
          </a:p>
        </p:txBody>
      </p:sp>
      <p:sp>
        <p:nvSpPr>
          <p:cNvPr id="44040" name="Oval 8"/>
          <p:cNvSpPr/>
          <p:nvPr/>
        </p:nvSpPr>
        <p:spPr>
          <a:xfrm>
            <a:off x="2339975" y="4868863"/>
            <a:ext cx="1141413" cy="1101725"/>
          </a:xfrm>
          <a:prstGeom prst="ellipse">
            <a:avLst/>
          </a:prstGeom>
          <a:gradFill rotWithShape="1">
            <a:gsLst>
              <a:gs pos="0">
                <a:srgbClr val="339966"/>
              </a:gs>
              <a:gs pos="100000">
                <a:srgbClr val="123724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/>
          </a:p>
        </p:txBody>
      </p:sp>
      <p:sp>
        <p:nvSpPr>
          <p:cNvPr id="44041" name="Oval 9"/>
          <p:cNvSpPr>
            <a:spLocks noChangeArrowheads="1"/>
          </p:cNvSpPr>
          <p:nvPr/>
        </p:nvSpPr>
        <p:spPr bwMode="gray">
          <a:xfrm>
            <a:off x="4838700" y="4297363"/>
            <a:ext cx="1141413" cy="1101725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35686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042" name="Oval 10"/>
          <p:cNvSpPr>
            <a:spLocks noChangeArrowheads="1"/>
          </p:cNvSpPr>
          <p:nvPr/>
        </p:nvSpPr>
        <p:spPr bwMode="gray">
          <a:xfrm>
            <a:off x="6464300" y="2254250"/>
            <a:ext cx="1079500" cy="1103313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3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043" name="Text Box 11"/>
          <p:cNvSpPr txBox="1"/>
          <p:nvPr/>
        </p:nvSpPr>
        <p:spPr>
          <a:xfrm>
            <a:off x="1692275" y="3573463"/>
            <a:ext cx="10080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Verdana" panose="020B0604030504040204" pitchFamily="34" charset="0"/>
                <a:ea typeface="楷体_GB2312" pitchFamily="49" charset="-122"/>
              </a:rPr>
              <a:t>标题</a:t>
            </a:r>
            <a:endParaRPr lang="zh-CN" altLang="en-US" b="1" dirty="0">
              <a:solidFill>
                <a:schemeClr val="bg1"/>
              </a:solidFill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44044" name="Text Box 12"/>
          <p:cNvSpPr txBox="1"/>
          <p:nvPr/>
        </p:nvSpPr>
        <p:spPr>
          <a:xfrm>
            <a:off x="3995738" y="2276475"/>
            <a:ext cx="10080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FFFF"/>
                </a:solidFill>
                <a:latin typeface="Comic Sans MS" panose="030F0702030302020204" pitchFamily="66" charset="0"/>
              </a:rPr>
              <a:t>称呼</a:t>
            </a:r>
            <a:endParaRPr lang="zh-CN" altLang="en-US" b="1" dirty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44045" name="Text Box 13"/>
          <p:cNvSpPr txBox="1"/>
          <p:nvPr/>
        </p:nvSpPr>
        <p:spPr>
          <a:xfrm>
            <a:off x="6516688" y="2454275"/>
            <a:ext cx="9969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FFFF"/>
                </a:solidFill>
                <a:latin typeface="Comic Sans MS" panose="030F0702030302020204" pitchFamily="66" charset="0"/>
              </a:rPr>
              <a:t>正文</a:t>
            </a:r>
            <a:endParaRPr lang="zh-CN" altLang="en-US" b="1" dirty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44046" name="Text Box 14"/>
          <p:cNvSpPr txBox="1"/>
          <p:nvPr/>
        </p:nvSpPr>
        <p:spPr>
          <a:xfrm>
            <a:off x="4932363" y="4508500"/>
            <a:ext cx="10080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Verdana" panose="020B0604030504040204" pitchFamily="34" charset="0"/>
                <a:ea typeface="楷体_GB2312" pitchFamily="49" charset="-122"/>
              </a:rPr>
              <a:t>结尾</a:t>
            </a:r>
            <a:endParaRPr lang="zh-CN" altLang="en-US" b="1" dirty="0">
              <a:solidFill>
                <a:schemeClr val="bg1"/>
              </a:solidFill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44047" name="Text Box 15"/>
          <p:cNvSpPr txBox="1"/>
          <p:nvPr/>
        </p:nvSpPr>
        <p:spPr>
          <a:xfrm>
            <a:off x="2362200" y="5029200"/>
            <a:ext cx="9969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Verdana" panose="020B0604030504040204" pitchFamily="34" charset="0"/>
                <a:ea typeface="楷体_GB2312" pitchFamily="49" charset="-122"/>
              </a:rPr>
              <a:t>落款</a:t>
            </a:r>
            <a:endParaRPr lang="zh-CN" altLang="en-US" b="1" dirty="0">
              <a:solidFill>
                <a:schemeClr val="bg1"/>
              </a:solidFill>
              <a:latin typeface="Verdana" panose="020B060403050404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animBg="1"/>
      <p:bldP spid="44039" grpId="0" animBg="1"/>
      <p:bldP spid="44040" grpId="0" animBg="1"/>
      <p:bldP spid="44041" grpId="0" animBg="1"/>
      <p:bldP spid="44042" grpId="0" animBg="1"/>
      <p:bldP spid="44043" grpId="0"/>
      <p:bldP spid="44044" grpId="0"/>
      <p:bldP spid="44045" grpId="0"/>
      <p:bldP spid="44046" grpId="0"/>
      <p:bldP spid="440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未标题-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8100"/>
            <a:ext cx="914400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Rectang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4800" b="1"/>
              <a:t>[</a:t>
            </a:r>
            <a:r>
              <a:rPr lang="zh-CN" altLang="en-US" sz="4800" b="1" dirty="0"/>
              <a:t>格式</a:t>
            </a:r>
            <a:r>
              <a:rPr lang="en-US" altLang="zh-CN" sz="4800" b="1"/>
              <a:t>]</a:t>
            </a:r>
            <a:endParaRPr lang="en-US" altLang="zh-CN" sz="4800" b="1"/>
          </a:p>
        </p:txBody>
      </p:sp>
      <p:sp>
        <p:nvSpPr>
          <p:cNvPr id="6148" name="Rectangle 4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en-US" altLang="zh-CN" sz="900"/>
              <a:t>         </a:t>
            </a:r>
            <a:endParaRPr lang="en-US" altLang="zh-CN" sz="900"/>
          </a:p>
          <a:p>
            <a:pPr eaLnBrk="1" hangingPunct="1"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标题    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倡议书标题</a:t>
            </a:r>
            <a:r>
              <a:rPr lang="zh-CN" altLang="en-US" sz="28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一般由文种名独自组成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，即在第一行正中用较大的字体写“倡议书”三个字。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另外，标题还可以</a:t>
            </a:r>
            <a:r>
              <a:rPr lang="zh-CN" altLang="en-US" sz="28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由倡议内容和文种名共同组成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。如“保护野生动物的倡议书 ”“关于环境保护的倡议书”等。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称呼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倡议书的称呼可根据倡议的对象而选用适当的称呼。如“广大的青少年朋友们：”、“亲爱的同学们：”等等。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有的倡议书也可不用称呼，而在正文中指出。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称呼在第二行开头顶格写，并加冒号。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 descr="未标题-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8100"/>
            <a:ext cx="914400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Rectang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4800" b="1"/>
              <a:t>[</a:t>
            </a:r>
            <a:r>
              <a:rPr lang="zh-CN" altLang="en-US" sz="4800" b="1" dirty="0"/>
              <a:t>格式</a:t>
            </a:r>
            <a:r>
              <a:rPr lang="en-US" altLang="zh-CN" sz="4800" b="1"/>
              <a:t>]</a:t>
            </a:r>
            <a:endParaRPr lang="en-US" altLang="zh-CN" sz="4800" b="1"/>
          </a:p>
        </p:txBody>
      </p:sp>
      <p:sp>
        <p:nvSpPr>
          <p:cNvPr id="7172" name="Rectangle 4"/>
          <p:cNvSpPr>
            <a:spLocks noGrp="1"/>
          </p:cNvSpPr>
          <p:nvPr>
            <p:ph idx="1"/>
          </p:nvPr>
        </p:nvSpPr>
        <p:spPr>
          <a:xfrm>
            <a:off x="0" y="1066800"/>
            <a:ext cx="8915400" cy="563880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90000"/>
              </a:lnSpc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正文（第三行空两格写）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正文内容一般包括以下两方面：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首先，倡议做什么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即明确倡议的内容（倡议的内容一定要具体化）。</a:t>
            </a:r>
            <a:endParaRPr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其次，为什么做（即意义和目的）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倡议书的发出贵在引起广泛的响应，只有交代清楚发倡议的意义和目的，人们才会理解和信服，才会自觉的行动。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第三，是怎么做（即建议或对策）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开展什么样的活动，要做哪些事情，具体要求是什么等等均需一一写明。倡议的具体对策一般是分条开列的，这样写往往清晰明确，一目了然。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omb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 descr="未标题-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8100"/>
            <a:ext cx="914400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Rectang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en-US" altLang="zh-CN" sz="4000" b="1"/>
              <a:t>[</a:t>
            </a:r>
            <a:r>
              <a:rPr lang="zh-CN" altLang="en-US" sz="4000" b="1" dirty="0"/>
              <a:t>格式</a:t>
            </a:r>
            <a:r>
              <a:rPr lang="en-US" altLang="zh-CN" sz="4000" b="1"/>
              <a:t>]</a:t>
            </a:r>
            <a:endParaRPr lang="en-US" altLang="zh-CN" sz="4000" b="1"/>
          </a:p>
        </p:txBody>
      </p:sp>
      <p:sp>
        <p:nvSpPr>
          <p:cNvPr id="8196" name="Rectangle 4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25780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结尾 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      结尾要用一些富有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鼓动性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的语言表示倡议者的决心和希望或者写出某种建议。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倡议书一般不在结尾写表示敬意或祝愿的话。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落款（署名和日期） 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      落款即在右下方写明发倡议的单位、集体或个人的名称，在署名下面另起一行右下方署上发倡议的日期。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omb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kl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-15240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Rectangle 3"/>
          <p:cNvSpPr/>
          <p:nvPr/>
        </p:nvSpPr>
        <p:spPr>
          <a:xfrm>
            <a:off x="914400" y="685800"/>
            <a:ext cx="76200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0" name="Rectangle 4"/>
          <p:cNvSpPr/>
          <p:nvPr/>
        </p:nvSpPr>
        <p:spPr>
          <a:xfrm>
            <a:off x="228600" y="381000"/>
            <a:ext cx="8763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1" name="Rectangle 5"/>
          <p:cNvSpPr/>
          <p:nvPr/>
        </p:nvSpPr>
        <p:spPr>
          <a:xfrm>
            <a:off x="152400" y="0"/>
            <a:ext cx="8991600" cy="81105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倡议书范文</a:t>
            </a:r>
            <a:r>
              <a:rPr lang="en-US" altLang="zh-CN" sz="2400" b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400" b="1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b="1" dirty="0">
                <a:ea typeface="黑体" panose="02010609060101010101" pitchFamily="49" charset="-122"/>
              </a:rPr>
              <a:t>保护野生动物的倡议书</a:t>
            </a:r>
            <a:endParaRPr lang="zh-CN" altLang="en-US" b="1" dirty="0"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全县人民：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野生动物是人类的朋友，是自然生态系统的重要组成部分，是大自然赋予人类的宝贵资源。我国是一个野生动物资源丰富的国家，但是，这些年来许多种野生动物濒临灭绝，为了保护野生动物，创造人与动物和谐相处的美好家园，我倡议： 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</a:t>
            </a:r>
            <a:r>
              <a:rPr lang="en-US" altLang="zh-CN" sz="2800" b="1">
                <a:latin typeface="宋体" panose="02010600030101010101" pitchFamily="2" charset="-122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</a:rPr>
              <a:t>关爱野生动物，保护森林。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</a:t>
            </a:r>
            <a:r>
              <a:rPr lang="en-US" altLang="zh-CN" sz="2800" b="1">
                <a:latin typeface="宋体" panose="02010600030101010101" pitchFamily="2" charset="-122"/>
              </a:rPr>
              <a:t>2.</a:t>
            </a:r>
            <a:r>
              <a:rPr lang="zh-CN" altLang="en-US" sz="2800" b="1" dirty="0">
                <a:latin typeface="宋体" panose="02010600030101010101" pitchFamily="2" charset="-122"/>
              </a:rPr>
              <a:t>做一名保护野生动物的积极宣传者。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</a:t>
            </a:r>
            <a:r>
              <a:rPr lang="en-US" altLang="zh-CN" sz="2800" b="1">
                <a:latin typeface="宋体" panose="02010600030101010101" pitchFamily="2" charset="-122"/>
              </a:rPr>
              <a:t>3.</a:t>
            </a:r>
            <a:r>
              <a:rPr lang="zh-CN" altLang="en-US" sz="2800" b="1" dirty="0">
                <a:latin typeface="宋体" panose="02010600030101010101" pitchFamily="2" charset="-122"/>
              </a:rPr>
              <a:t>提倡不食野生动物。 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</a:t>
            </a:r>
            <a:r>
              <a:rPr lang="en-US" altLang="zh-CN" sz="2800" b="1">
                <a:latin typeface="宋体" panose="02010600030101010101" pitchFamily="2" charset="-122"/>
              </a:rPr>
              <a:t>4.</a:t>
            </a:r>
            <a:r>
              <a:rPr lang="zh-CN" altLang="en-US" sz="2800" b="1" dirty="0">
                <a:latin typeface="宋体" panose="02010600030101010101" pitchFamily="2" charset="-122"/>
              </a:rPr>
              <a:t>劝说、阻止伤害野生动物的人和事。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朋友们，让我们大家行动起来，</a:t>
            </a:r>
            <a:r>
              <a:rPr lang="zh-CN" altLang="en-US" sz="2800" b="1" dirty="0">
                <a:latin typeface="宋体" panose="02010600030101010101" pitchFamily="2" charset="-122"/>
              </a:rPr>
              <a:t>从我做起，从现在做起，大家共同保护野生动物。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                                倡议人：张伟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                               </a:t>
            </a:r>
            <a:r>
              <a:rPr lang="en-US" altLang="zh-CN" sz="2800" b="1"/>
              <a:t>2019</a:t>
            </a:r>
            <a:r>
              <a:rPr lang="zh-CN" altLang="en-US" sz="2800" b="1" dirty="0"/>
              <a:t>年</a:t>
            </a:r>
            <a:r>
              <a:rPr lang="en-US" altLang="zh-CN" sz="2800" b="1"/>
              <a:t>5</a:t>
            </a:r>
            <a:r>
              <a:rPr lang="zh-CN" altLang="en-US" sz="2800" b="1" dirty="0"/>
              <a:t>月</a:t>
            </a:r>
            <a:r>
              <a:rPr lang="en-US" altLang="zh-CN" sz="2800" b="1"/>
              <a:t>15</a:t>
            </a:r>
            <a:r>
              <a:rPr lang="zh-CN" altLang="en-US" sz="2800" b="1" dirty="0"/>
              <a:t>日</a:t>
            </a:r>
            <a:r>
              <a:rPr lang="zh-CN" altLang="en-US" sz="2400" b="1" dirty="0"/>
              <a:t> 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                                  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1800" b="1"/>
          </a:p>
        </p:txBody>
      </p:sp>
    </p:spTree>
  </p:cSld>
  <p:clrMapOvr>
    <a:masterClrMapping/>
  </p:clrMapOvr>
  <p:transition spd="slow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179388" y="0"/>
            <a:ext cx="8964612" cy="457200"/>
          </a:xfrm>
          <a:solidFill>
            <a:schemeClr val="bg1">
              <a:alpha val="100000"/>
            </a:schemeClr>
          </a:solidFill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</a:rPr>
              <a:t>这份倡议书，在格式上有几处错误，请指出来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57347" name="Text Box 3"/>
          <p:cNvSpPr txBox="1"/>
          <p:nvPr/>
        </p:nvSpPr>
        <p:spPr>
          <a:xfrm>
            <a:off x="395288" y="457200"/>
            <a:ext cx="8424862" cy="6299200"/>
          </a:xfrm>
          <a:prstGeom prst="rect">
            <a:avLst/>
          </a:prstGeom>
          <a:noFill/>
          <a:ln w="7938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latinLnBrk="1" hangingPunct="1">
              <a:spcBef>
                <a:spcPct val="0"/>
              </a:spcBef>
              <a:buNone/>
            </a:pPr>
            <a:r>
              <a:rPr lang="en-US" altLang="zh-CN" sz="2000" b="1">
                <a:latin typeface="Gulim" pitchFamily="34" charset="-127"/>
              </a:rPr>
              <a:t>       </a:t>
            </a:r>
            <a:r>
              <a:rPr lang="zh-CN" altLang="en-US" sz="2400" b="1" dirty="0">
                <a:latin typeface="宋体" panose="02010600030101010101" pitchFamily="2" charset="-122"/>
              </a:rPr>
              <a:t>鸟是人类的好朋友。在我国辽阔的土地上，有一支庞大的义务灭虫队伍，这就是常年守卫在森林、果园和田野之中的食虫鸟类。它们为捕捉各种害虫而奔波，是一些称职的“天兵天将”，为保护庄稼和森林作出了很大的贡献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latin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  目前，春回大地，正是百鸟做窝的季节。喜鹊、燕子和山雀等许多鸟都要在树上或屋檐下做窝、下蛋、孵小鸟。我们向全县小朋友发出以下倡议：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latinLnBrk="1" hangingPunct="1">
              <a:spcBef>
                <a:spcPct val="0"/>
              </a:spcBef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</a:rPr>
              <a:t>、不掏鸟窝，不摸鸟蛋，不捕捉益鸟。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latinLnBrk="1" hangingPunct="1">
              <a:spcBef>
                <a:spcPct val="0"/>
              </a:spcBef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</a:rPr>
              <a:t>、多栽树，多种草，为鸟类创造生活繁殖的良好环境。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latinLnBrk="1" hangingPunct="1">
              <a:spcBef>
                <a:spcPct val="0"/>
              </a:spcBef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3</a:t>
            </a:r>
            <a:r>
              <a:rPr lang="zh-CN" altLang="en-US" sz="2400" b="1" dirty="0">
                <a:latin typeface="宋体" panose="02010600030101010101" pitchFamily="2" charset="-122"/>
              </a:rPr>
              <a:t>、向人们宣传保护益鸟的重要意义。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latinLnBrk="1" hangingPunct="1">
              <a:spcBef>
                <a:spcPct val="0"/>
              </a:spcBef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4</a:t>
            </a:r>
            <a:r>
              <a:rPr lang="zh-CN" altLang="en-US" sz="2400" b="1" dirty="0">
                <a:latin typeface="宋体" panose="02010600030101010101" pitchFamily="2" charset="-122"/>
              </a:rPr>
              <a:t>、认真观察和研究鸟类的生活习性，学习保护益鸟的知识。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latin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  少年朋友们！让我们立即行动起来，保护益鸟，为四化建设出力！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latin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  此致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eaLnBrk="1" latin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敬礼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algn="r" eaLnBrk="1" latinLnBrk="1" hangingPunct="1">
              <a:spcBef>
                <a:spcPct val="0"/>
              </a:spcBef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××</a:t>
            </a:r>
            <a:r>
              <a:rPr lang="zh-CN" altLang="en-US" sz="2400" b="1" dirty="0">
                <a:latin typeface="宋体" panose="02010600030101010101" pitchFamily="2" charset="-122"/>
              </a:rPr>
              <a:t>县</a:t>
            </a:r>
            <a:r>
              <a:rPr lang="en-US" altLang="zh-CN" sz="2400" b="1">
                <a:latin typeface="宋体" panose="02010600030101010101" pitchFamily="2" charset="-122"/>
              </a:rPr>
              <a:t>××</a:t>
            </a:r>
            <a:r>
              <a:rPr lang="zh-CN" altLang="en-US" sz="2400" b="1" dirty="0">
                <a:latin typeface="宋体" panose="02010600030101010101" pitchFamily="2" charset="-122"/>
              </a:rPr>
              <a:t>中学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0" lvl="0" indent="0" algn="r" eaLnBrk="1" latin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  初三年级全体同学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2051050" y="5305425"/>
            <a:ext cx="4284663" cy="457200"/>
          </a:xfrm>
          <a:prstGeom prst="rect">
            <a:avLst/>
          </a:prstGeom>
          <a:solidFill>
            <a:schemeClr val="bg1"/>
          </a:solidFill>
          <a:ln w="7938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latinLnBrk="1" hangingPunct="1">
              <a:spcBef>
                <a:spcPct val="50000"/>
              </a:spcBef>
              <a:buNone/>
            </a:pPr>
            <a:endParaRPr lang="zh-CN" altLang="zh-CN" sz="2400" b="1" u="sng" dirty="0">
              <a:solidFill>
                <a:srgbClr val="FF0000"/>
              </a:solidFill>
              <a:latin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3311</Words>
  <Application>WPS 演示</Application>
  <PresentationFormat>在屏幕上显示</PresentationFormat>
  <Paragraphs>150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黑体</vt:lpstr>
      <vt:lpstr>Times New Roman</vt:lpstr>
      <vt:lpstr>Verdana</vt:lpstr>
      <vt:lpstr>楷体_GB2312</vt:lpstr>
      <vt:lpstr>新宋体</vt:lpstr>
      <vt:lpstr>Comic Sans MS</vt:lpstr>
      <vt:lpstr>Gulim</vt:lpstr>
      <vt:lpstr>Malgun Gothic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93</cp:revision>
  <dcterms:created xsi:type="dcterms:W3CDTF">2021-11-05T05:18:58Z</dcterms:created>
  <dcterms:modified xsi:type="dcterms:W3CDTF">2021-11-05T05:19:16Z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ICV">
    <vt:lpwstr>8E7EABE12439469AB259929619464327</vt:lpwstr>
  </property>
  <property fmtid="{D5CDD505-2E9C-101B-9397-08002B2CF9AE}" pid="4" name="KSOProductBuildVer">
    <vt:lpwstr>2052-11.1.0.10938</vt:lpwstr>
  </property>
</Properties>
</file>